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2" r:id="rId1"/>
  </p:sldMasterIdLst>
  <p:notesMasterIdLst>
    <p:notesMasterId r:id="rId28"/>
  </p:notesMasterIdLst>
  <p:sldIdLst>
    <p:sldId id="256" r:id="rId2"/>
    <p:sldId id="287" r:id="rId3"/>
    <p:sldId id="296" r:id="rId4"/>
    <p:sldId id="258" r:id="rId5"/>
    <p:sldId id="288" r:id="rId6"/>
    <p:sldId id="303" r:id="rId7"/>
    <p:sldId id="304" r:id="rId8"/>
    <p:sldId id="305" r:id="rId9"/>
    <p:sldId id="297" r:id="rId10"/>
    <p:sldId id="298" r:id="rId11"/>
    <p:sldId id="290" r:id="rId12"/>
    <p:sldId id="295" r:id="rId13"/>
    <p:sldId id="291" r:id="rId14"/>
    <p:sldId id="294" r:id="rId15"/>
    <p:sldId id="292" r:id="rId16"/>
    <p:sldId id="293" r:id="rId17"/>
    <p:sldId id="299" r:id="rId18"/>
    <p:sldId id="300" r:id="rId19"/>
    <p:sldId id="301" r:id="rId20"/>
    <p:sldId id="302" r:id="rId21"/>
    <p:sldId id="306" r:id="rId22"/>
    <p:sldId id="308" r:id="rId23"/>
    <p:sldId id="307" r:id="rId24"/>
    <p:sldId id="286" r:id="rId25"/>
    <p:sldId id="289" r:id="rId26"/>
    <p:sldId id="26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82" d="100"/>
          <a:sy n="82" d="100"/>
        </p:scale>
        <p:origin x="82" y="1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FBD93-60A3-4ABF-8986-1BD993A31C37}" type="datetimeFigureOut">
              <a:rPr lang="en-IN" smtClean="0"/>
              <a:t>21-04-2024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254313-1A47-4E27-A872-29B3D80E5A14}" type="slidenum">
              <a:rPr lang="en-IN" smtClean="0"/>
              <a:t>‹#›</a:t>
            </a:fld>
            <a:endParaRPr lang="en-IN"/>
          </a:p>
        </p:txBody>
      </p:sp>
    </p:spTree>
    <p:extLst>
      <p:ext uri="{BB962C8B-B14F-4D97-AF65-F5344CB8AC3E}">
        <p14:creationId xmlns:p14="http://schemas.microsoft.com/office/powerpoint/2010/main" val="1844025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EAD018-7344-427C-B943-D47D2F999734}" type="datetime1">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13322660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44513-FB80-4097-8E92-541286983E10}" type="datetime1">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1801987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40DEB5-19C2-4692-A820-EBA783F41ACD}" type="datetime1">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5E37C6D-FF9A-47CA-82AA-8F8CDF9BBC5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3112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F0D48CD-E536-4078-A75F-9DDAC60347AB}" type="datetime1">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3729088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7C8DB75-DD2C-4ED0-96A8-0528F6A6F288}" type="datetime1">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37C6D-FF9A-47CA-82AA-8F8CDF9BBC5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92575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6A012E6-18B5-4FFF-91AD-5D51CD0D4AE5}" type="datetime1">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2495547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8A712A-A24D-49B7-AB34-8B52F471F948}" type="datetime1">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558332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E93969-6DC6-4B93-A5A1-8BD842D50655}" type="datetime1">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747497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69CDF-2F78-45CC-8F22-B8698EA0DB8D}" type="datetime1">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92271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7DC23-7152-4D52-A30E-8C89864488E2}" type="datetime1">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23899048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A02AE0-C3A7-4DC6-B984-0F8EA191C7F7}" type="datetime1">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2254175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6198ED-CB47-45E8-9E9D-88C79E04CA7D}" type="datetime1">
              <a:rPr lang="en-IN" smtClean="0"/>
              <a:t>21-04-2024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798294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1CBFC8-5545-4385-B9F2-AE822DE7A747}" type="datetime1">
              <a:rPr lang="en-IN" smtClean="0"/>
              <a:t>21-04-2024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16736852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8D6ADC-495E-4DED-BEB7-F1A317B2B2EB}" type="datetime1">
              <a:rPr lang="en-IN" smtClean="0"/>
              <a:t>21-04-2024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33465949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68F1D8-ECB6-45E3-AB19-0185842D7778}" type="datetime1">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4071921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819FF3-82ED-4AE9-BBA9-86AC64F77E0B}" type="datetime1">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33834771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DB249EC-B6C1-4786-A729-4AF95C8EA44C}" type="datetime1">
              <a:rPr lang="en-IN" smtClean="0"/>
              <a:t>21-04-2024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5E37C6D-FF9A-47CA-82AA-8F8CDF9BBC5A}" type="slidenum">
              <a:rPr lang="en-IN" smtClean="0"/>
              <a:t>‹#›</a:t>
            </a:fld>
            <a:endParaRPr lang="en-IN"/>
          </a:p>
        </p:txBody>
      </p:sp>
    </p:spTree>
    <p:extLst>
      <p:ext uri="{BB962C8B-B14F-4D97-AF65-F5344CB8AC3E}">
        <p14:creationId xmlns:p14="http://schemas.microsoft.com/office/powerpoint/2010/main" val="618775054"/>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C056F8-D585-4665-BA02-565008BCC669}"/>
              </a:ext>
            </a:extLst>
          </p:cNvPr>
          <p:cNvSpPr>
            <a:spLocks noGrp="1"/>
          </p:cNvSpPr>
          <p:nvPr>
            <p:ph type="subTitle" idx="1"/>
          </p:nvPr>
        </p:nvSpPr>
        <p:spPr>
          <a:xfrm>
            <a:off x="600635" y="412376"/>
            <a:ext cx="10999693" cy="6192609"/>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BHARATHIAR UNIVERSITY, COIMBATORE</a:t>
            </a:r>
          </a:p>
          <a:p>
            <a:pPr algn="ctr"/>
            <a:r>
              <a:rPr lang="en-US" sz="2000" b="1" dirty="0">
                <a:solidFill>
                  <a:schemeClr val="tx1"/>
                </a:solidFill>
                <a:latin typeface="Times New Roman" panose="02020603050405020304" pitchFamily="18" charset="0"/>
                <a:cs typeface="Times New Roman" panose="02020603050405020304" pitchFamily="18" charset="0"/>
              </a:rPr>
              <a:t>DEPARTMENT OF COMPUTER APPLICATIONS</a:t>
            </a:r>
          </a:p>
          <a:p>
            <a:pPr algn="ctr"/>
            <a:endParaRPr lang="en-US" sz="2400" b="1" i="1" dirty="0">
              <a:solidFill>
                <a:schemeClr val="tx1"/>
              </a:solidFill>
              <a:latin typeface="Times New Roman" panose="02020603050405020304" pitchFamily="18" charset="0"/>
              <a:cs typeface="Times New Roman" panose="02020603050405020304" pitchFamily="18" charset="0"/>
            </a:endParaRPr>
          </a:p>
          <a:p>
            <a:pPr algn="ctr"/>
            <a:endParaRPr lang="en-US" b="1" i="1" dirty="0">
              <a:latin typeface="Times New Roman" panose="02020603050405020304" pitchFamily="18" charset="0"/>
              <a:cs typeface="Times New Roman" panose="02020603050405020304" pitchFamily="18" charset="0"/>
            </a:endParaRPr>
          </a:p>
          <a:p>
            <a:pPr algn="ctr"/>
            <a:endParaRPr lang="en-US" sz="2400" b="1" i="1" dirty="0">
              <a:solidFill>
                <a:schemeClr val="tx1"/>
              </a:solidFill>
              <a:latin typeface="Times New Roman" panose="02020603050405020304" pitchFamily="18" charset="0"/>
              <a:cs typeface="Times New Roman" panose="02020603050405020304" pitchFamily="18" charset="0"/>
            </a:endParaRPr>
          </a:p>
          <a:p>
            <a:pPr algn="ctr"/>
            <a:r>
              <a:rPr lang="en-US" sz="2800" b="1" dirty="0" smtClean="0">
                <a:solidFill>
                  <a:schemeClr val="tx1"/>
                </a:solidFill>
                <a:latin typeface="Times New Roman" panose="02020603050405020304" pitchFamily="18" charset="0"/>
                <a:cs typeface="Times New Roman" panose="02020603050405020304" pitchFamily="18" charset="0"/>
              </a:rPr>
              <a:t>HAND GESTURE BASED ON MEDIAPLAYER CONTROL SYSTEM</a:t>
            </a:r>
            <a:endParaRPr lang="en-US" sz="2800" b="1" dirty="0">
              <a:solidFill>
                <a:schemeClr val="tx1"/>
              </a:solidFill>
              <a:latin typeface="Times New Roman" panose="02020603050405020304" pitchFamily="18" charset="0"/>
              <a:cs typeface="Times New Roman" panose="02020603050405020304" pitchFamily="18" charset="0"/>
            </a:endParaRPr>
          </a:p>
          <a:p>
            <a:pPr algn="ctr"/>
            <a:endParaRPr lang="en-US" sz="2800" b="1" i="1" dirty="0">
              <a:solidFill>
                <a:schemeClr val="tx1"/>
              </a:solidFill>
              <a:latin typeface="Times New Roman" panose="02020603050405020304" pitchFamily="18" charset="0"/>
              <a:cs typeface="Times New Roman" panose="02020603050405020304" pitchFamily="18" charset="0"/>
            </a:endParaRPr>
          </a:p>
          <a:p>
            <a:pPr algn="ctr"/>
            <a:endParaRPr lang="en-US" sz="2400" b="1" i="1" dirty="0">
              <a:latin typeface="Algerian" panose="04020705040A02060702" pitchFamily="82" charset="0"/>
            </a:endParaRPr>
          </a:p>
          <a:p>
            <a:pPr algn="l"/>
            <a:r>
              <a:rPr lang="en-US" sz="2000" b="1" i="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Under the guidance of ,                                                                          Project by,</a:t>
            </a:r>
          </a:p>
          <a:p>
            <a:pPr algn="l"/>
            <a:r>
              <a:rPr lang="en-US" sz="2000" b="1" dirty="0">
                <a:solidFill>
                  <a:schemeClr val="tx1"/>
                </a:solidFill>
                <a:latin typeface="Times New Roman" panose="02020603050405020304" pitchFamily="18" charset="0"/>
                <a:cs typeface="Times New Roman" panose="02020603050405020304" pitchFamily="18" charset="0"/>
              </a:rPr>
              <a:t>          Dr. S. GAVASKAR, MCA., Ph.D.,                                                        </a:t>
            </a:r>
            <a:r>
              <a:rPr lang="en-US" sz="2000" b="1" dirty="0" smtClean="0">
                <a:solidFill>
                  <a:schemeClr val="tx1"/>
                </a:solidFill>
                <a:latin typeface="Times New Roman" panose="02020603050405020304" pitchFamily="18" charset="0"/>
                <a:cs typeface="Times New Roman" panose="02020603050405020304" pitchFamily="18" charset="0"/>
              </a:rPr>
              <a:t>NAGARAJAN M</a:t>
            </a:r>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a:solidFill>
                  <a:schemeClr val="tx1"/>
                </a:solidFill>
                <a:latin typeface="Times New Roman" panose="02020603050405020304" pitchFamily="18" charset="0"/>
                <a:cs typeface="Times New Roman" panose="02020603050405020304" pitchFamily="18" charset="0"/>
              </a:rPr>
              <a:t>          Assistant Professor,                                                                                 </a:t>
            </a:r>
            <a:r>
              <a:rPr lang="en-US" sz="2000" b="1" dirty="0" smtClean="0">
                <a:solidFill>
                  <a:schemeClr val="tx1"/>
                </a:solidFill>
                <a:latin typeface="Times New Roman" panose="02020603050405020304" pitchFamily="18" charset="0"/>
                <a:cs typeface="Times New Roman" panose="02020603050405020304" pitchFamily="18" charset="0"/>
              </a:rPr>
              <a:t>22CSEA59</a:t>
            </a:r>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a:solidFill>
                  <a:schemeClr val="tx1"/>
                </a:solidFill>
                <a:latin typeface="Times New Roman" panose="02020603050405020304" pitchFamily="18" charset="0"/>
                <a:cs typeface="Times New Roman" panose="02020603050405020304" pitchFamily="18" charset="0"/>
              </a:rPr>
              <a:t>          Department of Computer Applications                                                II MCA - BATCH I</a:t>
            </a:r>
            <a:r>
              <a:rPr lang="en-US" sz="2000" b="1" dirty="0" smtClean="0">
                <a:solidFill>
                  <a:schemeClr val="tx1"/>
                </a:solidFill>
                <a:latin typeface="Times New Roman" panose="02020603050405020304" pitchFamily="18" charset="0"/>
                <a:cs typeface="Times New Roman" panose="02020603050405020304" pitchFamily="18" charset="0"/>
              </a:rPr>
              <a:t>I</a:t>
            </a:r>
            <a:endParaRPr lang="en-US" sz="2000" b="1" dirty="0">
              <a:solidFill>
                <a:schemeClr val="tx1"/>
              </a:solidFill>
              <a:latin typeface="Times New Roman" panose="02020603050405020304" pitchFamily="18" charset="0"/>
              <a:cs typeface="Times New Roman" panose="02020603050405020304" pitchFamily="18" charset="0"/>
            </a:endParaRPr>
          </a:p>
          <a:p>
            <a:pPr algn="ctr"/>
            <a:endParaRPr lang="en-IN" sz="2000" b="1" dirty="0">
              <a:latin typeface="Algerian" panose="04020705040A02060702" pitchFamily="82" charset="0"/>
            </a:endParaRPr>
          </a:p>
          <a:p>
            <a:pPr algn="ctr"/>
            <a:endParaRPr lang="en-IN" sz="2000" b="1" dirty="0">
              <a:latin typeface="Algerian" panose="04020705040A02060702" pitchFamily="82" charset="0"/>
            </a:endParaRPr>
          </a:p>
          <a:p>
            <a:pPr algn="ctr"/>
            <a:endParaRPr lang="en-IN" sz="2000" b="1" dirty="0">
              <a:latin typeface="Algerian" panose="04020705040A02060702" pitchFamily="82" charset="0"/>
            </a:endParaRPr>
          </a:p>
          <a:p>
            <a:pPr algn="ctr"/>
            <a:endParaRPr lang="en-IN" sz="1900" b="1" i="1" dirty="0">
              <a:latin typeface="Algerian" panose="04020705040A02060702" pitchFamily="82" charset="0"/>
            </a:endParaRPr>
          </a:p>
          <a:p>
            <a:pPr algn="l"/>
            <a:endParaRPr lang="en-IN" sz="19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837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589585" y="5539155"/>
            <a:ext cx="2883877" cy="298937"/>
          </a:xfrm>
        </p:spPr>
        <p:txBody>
          <a:bodyPr/>
          <a:lstStyle/>
          <a:p>
            <a:r>
              <a:rPr lang="en-US" dirty="0" smtClean="0"/>
              <a:t>                  FACE  RECOGNITION SYSTEM DATASET</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4793" y="958361"/>
            <a:ext cx="7957820" cy="4053254"/>
          </a:xfrm>
        </p:spPr>
      </p:pic>
    </p:spTree>
    <p:extLst>
      <p:ext uri="{BB962C8B-B14F-4D97-AF65-F5344CB8AC3E}">
        <p14:creationId xmlns:p14="http://schemas.microsoft.com/office/powerpoint/2010/main" val="366831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589212" y="5257801"/>
            <a:ext cx="7619999" cy="298938"/>
          </a:xfrm>
        </p:spPr>
        <p:txBody>
          <a:bodyPr/>
          <a:lstStyle/>
          <a:p>
            <a:r>
              <a:rPr lang="en-US" dirty="0" smtClean="0"/>
              <a:t>                                                                                                               DETECT THE OBJECT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6947" y="1113693"/>
            <a:ext cx="7428039" cy="3778250"/>
          </a:xfrm>
        </p:spPr>
      </p:pic>
    </p:spTree>
    <p:extLst>
      <p:ext uri="{BB962C8B-B14F-4D97-AF65-F5344CB8AC3E}">
        <p14:creationId xmlns:p14="http://schemas.microsoft.com/office/powerpoint/2010/main" val="639994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589212" y="4695093"/>
            <a:ext cx="7619999" cy="395654"/>
          </a:xfrm>
        </p:spPr>
        <p:txBody>
          <a:bodyPr/>
          <a:lstStyle/>
          <a:p>
            <a:r>
              <a:rPr lang="en-US" dirty="0" smtClean="0"/>
              <a:t>                                                                                                                  PLAY </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9212" y="762000"/>
            <a:ext cx="7580488" cy="3778250"/>
          </a:xfrm>
        </p:spPr>
      </p:pic>
    </p:spTree>
    <p:extLst>
      <p:ext uri="{BB962C8B-B14F-4D97-AF65-F5344CB8AC3E}">
        <p14:creationId xmlns:p14="http://schemas.microsoft.com/office/powerpoint/2010/main" val="178874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589212" y="5222632"/>
            <a:ext cx="7619999" cy="237391"/>
          </a:xfrm>
        </p:spPr>
        <p:txBody>
          <a:bodyPr/>
          <a:lstStyle/>
          <a:p>
            <a:r>
              <a:rPr lang="en-US" dirty="0" smtClean="0"/>
              <a:t>                                                                                                                  PAUSE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9212" y="1175238"/>
            <a:ext cx="7804796" cy="3792415"/>
          </a:xfrm>
        </p:spPr>
      </p:pic>
    </p:spTree>
    <p:extLst>
      <p:ext uri="{BB962C8B-B14F-4D97-AF65-F5344CB8AC3E}">
        <p14:creationId xmlns:p14="http://schemas.microsoft.com/office/powerpoint/2010/main" val="3847181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422158" y="4826978"/>
            <a:ext cx="7619999" cy="509953"/>
          </a:xfrm>
        </p:spPr>
        <p:txBody>
          <a:bodyPr/>
          <a:lstStyle/>
          <a:p>
            <a:r>
              <a:rPr lang="en-US" dirty="0" smtClean="0"/>
              <a:t>                                                                                                             NEUTRAL </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09238" y="788377"/>
            <a:ext cx="6716888" cy="3778250"/>
          </a:xfrm>
        </p:spPr>
      </p:pic>
    </p:spTree>
    <p:extLst>
      <p:ext uri="{BB962C8B-B14F-4D97-AF65-F5344CB8AC3E}">
        <p14:creationId xmlns:p14="http://schemas.microsoft.com/office/powerpoint/2010/main" val="274208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589212" y="4967655"/>
            <a:ext cx="7619999" cy="334108"/>
          </a:xfrm>
        </p:spPr>
        <p:txBody>
          <a:bodyPr/>
          <a:lstStyle/>
          <a:p>
            <a:r>
              <a:rPr lang="en-US" dirty="0" smtClean="0"/>
              <a:t>                                                                                                             MOVE MOUSE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9212" y="946638"/>
            <a:ext cx="7442811" cy="3778250"/>
          </a:xfrm>
        </p:spPr>
      </p:pic>
    </p:spTree>
    <p:extLst>
      <p:ext uri="{BB962C8B-B14F-4D97-AF65-F5344CB8AC3E}">
        <p14:creationId xmlns:p14="http://schemas.microsoft.com/office/powerpoint/2010/main" val="379360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589212" y="4879732"/>
            <a:ext cx="7619999" cy="246183"/>
          </a:xfrm>
        </p:spPr>
        <p:txBody>
          <a:bodyPr/>
          <a:lstStyle/>
          <a:p>
            <a:r>
              <a:rPr lang="en-US" dirty="0" smtClean="0"/>
              <a:t>                                                                                                              LEFT CLICK</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27122" y="858715"/>
            <a:ext cx="7566447" cy="3778250"/>
          </a:xfrm>
        </p:spPr>
      </p:pic>
    </p:spTree>
    <p:extLst>
      <p:ext uri="{BB962C8B-B14F-4D97-AF65-F5344CB8AC3E}">
        <p14:creationId xmlns:p14="http://schemas.microsoft.com/office/powerpoint/2010/main" val="1318284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9212" y="988279"/>
            <a:ext cx="7343367" cy="3778250"/>
          </a:xfrm>
        </p:spPr>
      </p:pic>
      <p:sp>
        <p:nvSpPr>
          <p:cNvPr id="4" name="Footer Placeholder 3"/>
          <p:cNvSpPr>
            <a:spLocks noGrp="1"/>
          </p:cNvSpPr>
          <p:nvPr>
            <p:ph type="ftr" sz="quarter" idx="11"/>
          </p:nvPr>
        </p:nvSpPr>
        <p:spPr>
          <a:xfrm>
            <a:off x="2589212" y="5020408"/>
            <a:ext cx="7619999" cy="263769"/>
          </a:xfrm>
        </p:spPr>
        <p:txBody>
          <a:bodyPr/>
          <a:lstStyle/>
          <a:p>
            <a:r>
              <a:rPr lang="en-US" dirty="0"/>
              <a:t> </a:t>
            </a:r>
            <a:r>
              <a:rPr lang="en-US" dirty="0" smtClean="0"/>
              <a:t>                                                                                                           RIGHT CLICK</a:t>
            </a:r>
            <a:endParaRPr lang="en-IN" dirty="0"/>
          </a:p>
        </p:txBody>
      </p:sp>
    </p:spTree>
    <p:extLst>
      <p:ext uri="{BB962C8B-B14F-4D97-AF65-F5344CB8AC3E}">
        <p14:creationId xmlns:p14="http://schemas.microsoft.com/office/powerpoint/2010/main" val="287164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9212" y="814753"/>
            <a:ext cx="7454912" cy="3845170"/>
          </a:xfrm>
        </p:spPr>
      </p:pic>
      <p:sp>
        <p:nvSpPr>
          <p:cNvPr id="4" name="Footer Placeholder 3"/>
          <p:cNvSpPr>
            <a:spLocks noGrp="1"/>
          </p:cNvSpPr>
          <p:nvPr>
            <p:ph type="ftr" sz="quarter" idx="11"/>
          </p:nvPr>
        </p:nvSpPr>
        <p:spPr>
          <a:xfrm>
            <a:off x="2589212" y="5142277"/>
            <a:ext cx="7619999" cy="365125"/>
          </a:xfrm>
        </p:spPr>
        <p:txBody>
          <a:bodyPr/>
          <a:lstStyle/>
          <a:p>
            <a:r>
              <a:rPr lang="en-US" dirty="0" smtClean="0"/>
              <a:t>                                                                                                               FORWARD</a:t>
            </a:r>
            <a:endParaRPr lang="en-IN" dirty="0"/>
          </a:p>
        </p:txBody>
      </p:sp>
    </p:spTree>
    <p:extLst>
      <p:ext uri="{BB962C8B-B14F-4D97-AF65-F5344CB8AC3E}">
        <p14:creationId xmlns:p14="http://schemas.microsoft.com/office/powerpoint/2010/main" val="2945100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22669" y="805962"/>
            <a:ext cx="7413119" cy="3778250"/>
          </a:xfrm>
        </p:spPr>
      </p:pic>
      <p:sp>
        <p:nvSpPr>
          <p:cNvPr id="4" name="Footer Placeholder 3"/>
          <p:cNvSpPr>
            <a:spLocks noGrp="1"/>
          </p:cNvSpPr>
          <p:nvPr>
            <p:ph type="ftr" sz="quarter" idx="11"/>
          </p:nvPr>
        </p:nvSpPr>
        <p:spPr>
          <a:xfrm>
            <a:off x="2589212" y="4703885"/>
            <a:ext cx="7619999" cy="325315"/>
          </a:xfrm>
        </p:spPr>
        <p:txBody>
          <a:bodyPr/>
          <a:lstStyle/>
          <a:p>
            <a:r>
              <a:rPr lang="en-US" dirty="0" smtClean="0"/>
              <a:t>                                                                                                          BACKWARD</a:t>
            </a:r>
            <a:endParaRPr lang="en-IN" dirty="0"/>
          </a:p>
        </p:txBody>
      </p:sp>
    </p:spTree>
    <p:extLst>
      <p:ext uri="{BB962C8B-B14F-4D97-AF65-F5344CB8AC3E}">
        <p14:creationId xmlns:p14="http://schemas.microsoft.com/office/powerpoint/2010/main" val="135703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IN" dirty="0"/>
          </a:p>
        </p:txBody>
      </p:sp>
      <p:sp>
        <p:nvSpPr>
          <p:cNvPr id="3" name="Content Placeholder 2"/>
          <p:cNvSpPr>
            <a:spLocks noGrp="1"/>
          </p:cNvSpPr>
          <p:nvPr>
            <p:ph idx="1"/>
          </p:nvPr>
        </p:nvSpPr>
        <p:spPr/>
        <p:txBody>
          <a:bodyPr>
            <a:normAutofit lnSpcReduction="10000"/>
          </a:bodyPr>
          <a:lstStyle/>
          <a:p>
            <a:r>
              <a:rPr lang="en-IN" dirty="0"/>
              <a:t>Touchless interaction is an active area of research due to its application in the area of medical system to gaming. Sign </a:t>
            </a:r>
            <a:r>
              <a:rPr lang="en-IN" dirty="0" err="1"/>
              <a:t>langauge</a:t>
            </a:r>
            <a:r>
              <a:rPr lang="en-IN" dirty="0"/>
              <a:t> could benefit a people with hearing difficulty. It is important to realize sign language recognition on smartphones. Hand gestures are an effective touchless way to interact with computer systems. Several methods have been proposed for hand gestures. We are presenting a real-time on-device hand tracking solution which predicts a hand skeleton of a human using a single RGB camera. Here we are making use of </a:t>
            </a:r>
            <a:r>
              <a:rPr lang="en-IN" dirty="0" err="1"/>
              <a:t>Mediapipe</a:t>
            </a:r>
            <a:r>
              <a:rPr lang="en-IN" dirty="0"/>
              <a:t> library provided by google which is open-source and it is a well trained model to achieve high performance. Gestures of a hand can be determined using </a:t>
            </a:r>
            <a:r>
              <a:rPr lang="en-IN" dirty="0" err="1"/>
              <a:t>Mediapipe</a:t>
            </a:r>
            <a:r>
              <a:rPr lang="en-IN" dirty="0"/>
              <a:t> library using different technologies. In this </a:t>
            </a:r>
            <a:r>
              <a:rPr lang="en-IN" dirty="0" err="1"/>
              <a:t>Mediapipe</a:t>
            </a:r>
            <a:r>
              <a:rPr lang="en-IN" dirty="0"/>
              <a:t> hands library will use two models.1) a palm detector, that is providing a bounding box of a hand to, 2) a hand landmark model, that is predicting the hand skeleton. User can easily interact with the computers having RGB cameras using gestures.</a:t>
            </a:r>
          </a:p>
        </p:txBody>
      </p:sp>
    </p:spTree>
    <p:extLst>
      <p:ext uri="{BB962C8B-B14F-4D97-AF65-F5344CB8AC3E}">
        <p14:creationId xmlns:p14="http://schemas.microsoft.com/office/powerpoint/2010/main" val="3609671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9212" y="946638"/>
            <a:ext cx="7080967" cy="3862754"/>
          </a:xfrm>
        </p:spPr>
      </p:pic>
      <p:sp>
        <p:nvSpPr>
          <p:cNvPr id="4" name="Footer Placeholder 3"/>
          <p:cNvSpPr>
            <a:spLocks noGrp="1"/>
          </p:cNvSpPr>
          <p:nvPr>
            <p:ph type="ftr" sz="quarter" idx="11"/>
          </p:nvPr>
        </p:nvSpPr>
        <p:spPr>
          <a:xfrm>
            <a:off x="2589212" y="5115900"/>
            <a:ext cx="7619999" cy="365125"/>
          </a:xfrm>
        </p:spPr>
        <p:txBody>
          <a:bodyPr/>
          <a:lstStyle/>
          <a:p>
            <a:r>
              <a:rPr lang="en-US" dirty="0" smtClean="0"/>
              <a:t>                                                                                               CAPTION SUBTITLE</a:t>
            </a:r>
            <a:endParaRPr lang="en-IN" dirty="0"/>
          </a:p>
        </p:txBody>
      </p:sp>
    </p:spTree>
    <p:extLst>
      <p:ext uri="{BB962C8B-B14F-4D97-AF65-F5344CB8AC3E}">
        <p14:creationId xmlns:p14="http://schemas.microsoft.com/office/powerpoint/2010/main" val="58090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9092" y="911469"/>
            <a:ext cx="7530516" cy="3778250"/>
          </a:xfrm>
        </p:spPr>
      </p:pic>
      <p:sp>
        <p:nvSpPr>
          <p:cNvPr id="4" name="Footer Placeholder 3"/>
          <p:cNvSpPr>
            <a:spLocks noGrp="1"/>
          </p:cNvSpPr>
          <p:nvPr>
            <p:ph type="ftr" sz="quarter" idx="11"/>
          </p:nvPr>
        </p:nvSpPr>
        <p:spPr>
          <a:xfrm>
            <a:off x="2519092" y="5203824"/>
            <a:ext cx="7619999" cy="365125"/>
          </a:xfrm>
        </p:spPr>
        <p:txBody>
          <a:bodyPr/>
          <a:lstStyle/>
          <a:p>
            <a:r>
              <a:rPr lang="en-US" dirty="0" smtClean="0"/>
              <a:t>                                                                                                         VOLUME UP</a:t>
            </a:r>
            <a:endParaRPr lang="en-IN" dirty="0"/>
          </a:p>
        </p:txBody>
      </p:sp>
    </p:spTree>
    <p:extLst>
      <p:ext uri="{BB962C8B-B14F-4D97-AF65-F5344CB8AC3E}">
        <p14:creationId xmlns:p14="http://schemas.microsoft.com/office/powerpoint/2010/main" val="427603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9211" y="885092"/>
            <a:ext cx="7619999" cy="3853961"/>
          </a:xfrm>
        </p:spPr>
      </p:pic>
      <p:sp>
        <p:nvSpPr>
          <p:cNvPr id="4" name="Footer Placeholder 3"/>
          <p:cNvSpPr>
            <a:spLocks noGrp="1"/>
          </p:cNvSpPr>
          <p:nvPr>
            <p:ph type="ftr" sz="quarter" idx="11"/>
          </p:nvPr>
        </p:nvSpPr>
        <p:spPr>
          <a:xfrm>
            <a:off x="2589212" y="5151070"/>
            <a:ext cx="7619999" cy="365125"/>
          </a:xfrm>
        </p:spPr>
        <p:txBody>
          <a:bodyPr/>
          <a:lstStyle/>
          <a:p>
            <a:r>
              <a:rPr lang="en-US" dirty="0" smtClean="0"/>
              <a:t>                                                                                                      VOLUME DOWN</a:t>
            </a:r>
            <a:endParaRPr lang="en-IN" dirty="0"/>
          </a:p>
        </p:txBody>
      </p:sp>
    </p:spTree>
    <p:extLst>
      <p:ext uri="{BB962C8B-B14F-4D97-AF65-F5344CB8AC3E}">
        <p14:creationId xmlns:p14="http://schemas.microsoft.com/office/powerpoint/2010/main" val="2255825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9211" y="1060938"/>
            <a:ext cx="7619999" cy="3778250"/>
          </a:xfrm>
        </p:spPr>
      </p:pic>
      <p:sp>
        <p:nvSpPr>
          <p:cNvPr id="4" name="Footer Placeholder 3"/>
          <p:cNvSpPr>
            <a:spLocks noGrp="1"/>
          </p:cNvSpPr>
          <p:nvPr>
            <p:ph type="ftr" sz="quarter" idx="11"/>
          </p:nvPr>
        </p:nvSpPr>
        <p:spPr>
          <a:xfrm>
            <a:off x="2589210" y="5379670"/>
            <a:ext cx="7619999" cy="365125"/>
          </a:xfrm>
        </p:spPr>
        <p:txBody>
          <a:bodyPr/>
          <a:lstStyle/>
          <a:p>
            <a:r>
              <a:rPr lang="en-US" dirty="0" smtClean="0"/>
              <a:t>                                                                                                            FULLSCREEN</a:t>
            </a:r>
            <a:endParaRPr lang="en-IN" dirty="0"/>
          </a:p>
        </p:txBody>
      </p:sp>
    </p:spTree>
    <p:extLst>
      <p:ext uri="{BB962C8B-B14F-4D97-AF65-F5344CB8AC3E}">
        <p14:creationId xmlns:p14="http://schemas.microsoft.com/office/powerpoint/2010/main" val="3774538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ENHANCEMENT</a:t>
            </a:r>
            <a:endParaRPr lang="en-IN" dirty="0"/>
          </a:p>
        </p:txBody>
      </p:sp>
      <p:sp>
        <p:nvSpPr>
          <p:cNvPr id="3" name="Content Placeholder 2"/>
          <p:cNvSpPr>
            <a:spLocks noGrp="1"/>
          </p:cNvSpPr>
          <p:nvPr>
            <p:ph idx="1"/>
          </p:nvPr>
        </p:nvSpPr>
        <p:spPr>
          <a:xfrm>
            <a:off x="2589212" y="1834662"/>
            <a:ext cx="8915400" cy="3777622"/>
          </a:xfrm>
        </p:spPr>
        <p:txBody>
          <a:bodyPr>
            <a:normAutofit fontScale="85000" lnSpcReduction="20000"/>
          </a:bodyPr>
          <a:lstStyle/>
          <a:p>
            <a:pPr marL="0" indent="0">
              <a:buNone/>
            </a:pPr>
            <a:endParaRPr lang="en-US" dirty="0"/>
          </a:p>
          <a:p>
            <a:r>
              <a:rPr lang="en-US" dirty="0"/>
              <a:t>Explore advanced machine learning techniques to enhance gesture recognition accuracy and robustness.</a:t>
            </a:r>
          </a:p>
          <a:p>
            <a:r>
              <a:rPr lang="en-US" dirty="0"/>
              <a:t>Experiment with different hand pose estimation models to effectively capture subtle gestures and variations in hand movements.</a:t>
            </a:r>
          </a:p>
          <a:p>
            <a:r>
              <a:rPr lang="en-US" dirty="0"/>
              <a:t>Allow users to define and customize their own hand gestures for personalized YouTube playback control.</a:t>
            </a:r>
          </a:p>
          <a:p>
            <a:r>
              <a:rPr lang="en-US" dirty="0"/>
              <a:t>Implement a calibration process for users to train the system to recognize their unique hand gestures and preferences.</a:t>
            </a:r>
          </a:p>
          <a:p>
            <a:r>
              <a:rPr lang="en-US" dirty="0"/>
              <a:t>Integrate voice commands and facial expressions alongside hand gestures to provide users with more control options.</a:t>
            </a:r>
          </a:p>
          <a:p>
            <a:r>
              <a:rPr lang="en-US" dirty="0"/>
              <a:t>Develop algorithms to interpret inputs from multiple modalities, enabling natural and context-aware interactions.</a:t>
            </a:r>
          </a:p>
          <a:p>
            <a:r>
              <a:rPr lang="en-US" dirty="0"/>
              <a:t>Implement real-time visual feedback mechanisms for immediate confirmation and guidance on recognized gestures.</a:t>
            </a:r>
          </a:p>
          <a:p>
            <a:pPr marL="0" indent="0">
              <a:buNone/>
            </a:pPr>
            <a:endParaRPr lang="en-US" dirty="0"/>
          </a:p>
        </p:txBody>
      </p:sp>
    </p:spTree>
    <p:extLst>
      <p:ext uri="{BB962C8B-B14F-4D97-AF65-F5344CB8AC3E}">
        <p14:creationId xmlns:p14="http://schemas.microsoft.com/office/powerpoint/2010/main" val="3532470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Content Placeholder 2"/>
          <p:cNvSpPr>
            <a:spLocks noGrp="1"/>
          </p:cNvSpPr>
          <p:nvPr>
            <p:ph idx="1"/>
          </p:nvPr>
        </p:nvSpPr>
        <p:spPr>
          <a:xfrm>
            <a:off x="2589212" y="1905000"/>
            <a:ext cx="8915400" cy="3777622"/>
          </a:xfrm>
        </p:spPr>
        <p:txBody>
          <a:bodyPr>
            <a:normAutofit fontScale="85000" lnSpcReduction="20000"/>
          </a:bodyPr>
          <a:lstStyle/>
          <a:p>
            <a:r>
              <a:rPr lang="en-US" dirty="0"/>
              <a:t>Imports necessary libraries such as </a:t>
            </a:r>
            <a:r>
              <a:rPr lang="en-US" dirty="0" err="1"/>
              <a:t>OpenCV</a:t>
            </a:r>
            <a:r>
              <a:rPr lang="en-US" dirty="0"/>
              <a:t>, </a:t>
            </a:r>
            <a:r>
              <a:rPr lang="en-US" dirty="0" err="1"/>
              <a:t>MediaPipe</a:t>
            </a:r>
            <a:r>
              <a:rPr lang="en-US" dirty="0"/>
              <a:t>, </a:t>
            </a:r>
            <a:r>
              <a:rPr lang="en-US" dirty="0" err="1"/>
              <a:t>dlib</a:t>
            </a:r>
            <a:r>
              <a:rPr lang="en-US" dirty="0"/>
              <a:t>, and pandas for video processing and hand/facial detection.</a:t>
            </a:r>
          </a:p>
          <a:p>
            <a:r>
              <a:rPr lang="en-US" dirty="0"/>
              <a:t>Initializes parameters and variables including camera settings, hand detector, model paths, and confidence thresholds.</a:t>
            </a:r>
          </a:p>
          <a:p>
            <a:r>
              <a:rPr lang="en-US" dirty="0"/>
              <a:t>Enters a loop to continuously capture frames, detect hand gestures, and control YouTube playback.</a:t>
            </a:r>
          </a:p>
          <a:p>
            <a:r>
              <a:rPr lang="en-US" dirty="0"/>
              <a:t>Uses </a:t>
            </a:r>
            <a:r>
              <a:rPr lang="en-US" dirty="0" err="1"/>
              <a:t>MediaPipe</a:t>
            </a:r>
            <a:r>
              <a:rPr lang="en-US" dirty="0"/>
              <a:t> for hand gesture detection, predicting gestures, and mapping them to control actions like play/pause and volume adjustment.</a:t>
            </a:r>
          </a:p>
          <a:p>
            <a:r>
              <a:rPr lang="en-US" dirty="0"/>
              <a:t>Analyzes facial landmarks to detect sleepiness based on eye aspect ratio and pauses video playback accordingly.</a:t>
            </a:r>
          </a:p>
          <a:p>
            <a:r>
              <a:rPr lang="en-US" dirty="0"/>
              <a:t>Utilizes </a:t>
            </a:r>
            <a:r>
              <a:rPr lang="en-US" dirty="0" err="1"/>
              <a:t>MediaPipe's</a:t>
            </a:r>
            <a:r>
              <a:rPr lang="en-US" dirty="0"/>
              <a:t> face detection to detect absence of a face and pauses playback if no face is detected.</a:t>
            </a:r>
          </a:p>
          <a:p>
            <a:r>
              <a:rPr lang="en-US" dirty="0"/>
              <a:t>Displays webcam feed with overlays indicating detected gestures, eye aspect ratio, and face bounding boxes for debugging purposes.</a:t>
            </a:r>
          </a:p>
          <a:p>
            <a:r>
              <a:rPr lang="en-US" dirty="0"/>
              <a:t>Terminates the loop when the user presses the 'q' key.</a:t>
            </a:r>
          </a:p>
          <a:p>
            <a:pPr marL="0" indent="0">
              <a:buNone/>
            </a:pPr>
            <a:endParaRPr lang="en-US" dirty="0"/>
          </a:p>
        </p:txBody>
      </p:sp>
    </p:spTree>
    <p:extLst>
      <p:ext uri="{BB962C8B-B14F-4D97-AF65-F5344CB8AC3E}">
        <p14:creationId xmlns:p14="http://schemas.microsoft.com/office/powerpoint/2010/main" val="3131388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C7CFC-69E9-4682-9B86-FD212428B5C5}"/>
              </a:ext>
            </a:extLst>
          </p:cNvPr>
          <p:cNvSpPr>
            <a:spLocks noGrp="1"/>
          </p:cNvSpPr>
          <p:nvPr>
            <p:ph idx="1"/>
          </p:nvPr>
        </p:nvSpPr>
        <p:spPr>
          <a:xfrm>
            <a:off x="5719482" y="4159624"/>
            <a:ext cx="5785130" cy="1751598"/>
          </a:xfrm>
        </p:spPr>
        <p:txBody>
          <a:bodyPr>
            <a:normAutofit/>
          </a:bodyPr>
          <a:lstStyle/>
          <a:p>
            <a:pPr marL="0" indent="0" algn="ctr">
              <a:buNone/>
            </a:pPr>
            <a:r>
              <a:rPr lang="en-US" sz="4000" dirty="0">
                <a:solidFill>
                  <a:schemeClr val="tx1"/>
                </a:solidFill>
                <a:latin typeface="Times New Roman" panose="02020603050405020304" pitchFamily="18" charset="0"/>
                <a:cs typeface="Times New Roman" panose="02020603050405020304" pitchFamily="18" charset="0"/>
              </a:rPr>
              <a:t>THANK YOU</a:t>
            </a:r>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9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IN" dirty="0"/>
          </a:p>
        </p:txBody>
      </p:sp>
      <p:sp>
        <p:nvSpPr>
          <p:cNvPr id="3" name="Content Placeholder 2"/>
          <p:cNvSpPr>
            <a:spLocks noGrp="1"/>
          </p:cNvSpPr>
          <p:nvPr>
            <p:ph idx="1"/>
          </p:nvPr>
        </p:nvSpPr>
        <p:spPr/>
        <p:txBody>
          <a:bodyPr/>
          <a:lstStyle/>
          <a:p>
            <a:r>
              <a:rPr lang="en-US" dirty="0"/>
              <a:t>The Face Emotion Detection System (FEDS) focuses on understanding human emotions in real-time to improve interactions with computers. It consists of three main parts: finding faces, locating features, and identifying emotions. FEDS, powered by machine learning and computer vision, currently detects faces well, pinpoints facial features accurately, and classifies various emotions. Future plans include adding voice and gesture recognition, continuous improvement based on user feedback, and ensuring adaptability across different cultures. FEDS finds applications in human-computer interaction, sentiment analysis, and psychological research. In essence, FEDS is an evolving system aiming to make technology more emotionally intelligent for a smarter and responsive future.</a:t>
            </a:r>
            <a:endParaRPr lang="en-IN" dirty="0"/>
          </a:p>
        </p:txBody>
      </p:sp>
    </p:spTree>
    <p:extLst>
      <p:ext uri="{BB962C8B-B14F-4D97-AF65-F5344CB8AC3E}">
        <p14:creationId xmlns:p14="http://schemas.microsoft.com/office/powerpoint/2010/main" val="5209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DB995E-4B38-4577-A7A2-A25093A52887}"/>
              </a:ext>
            </a:extLst>
          </p:cNvPr>
          <p:cNvSpPr>
            <a:spLocks noGrp="1"/>
          </p:cNvSpPr>
          <p:nvPr>
            <p:ph idx="1"/>
          </p:nvPr>
        </p:nvSpPr>
        <p:spPr>
          <a:xfrm>
            <a:off x="838200" y="417250"/>
            <a:ext cx="10515600" cy="5759713"/>
          </a:xfrm>
        </p:spPr>
        <p:txBody>
          <a:bodyPr>
            <a:noAutofit/>
          </a:bodyPr>
          <a:lstStyle/>
          <a:p>
            <a:pPr marL="0" indent="0" algn="just">
              <a:lnSpc>
                <a:spcPct val="150000"/>
              </a:lnSpc>
              <a:buNone/>
            </a:pPr>
            <a:r>
              <a:rPr lang="en-IN" sz="2000" b="1" kern="150" dirty="0">
                <a:solidFill>
                  <a:schemeClr val="tx1"/>
                </a:solidFill>
                <a:latin typeface="Times New Roman" panose="02020603050405020304" pitchFamily="18" charset="0"/>
                <a:ea typeface="Droid Sans Fallback"/>
                <a:cs typeface="Times New Roman" panose="02020603050405020304" pitchFamily="18" charset="0"/>
              </a:rPr>
              <a:t>HARDWARE SPECIFICATION</a:t>
            </a: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PROCESSOR                       	:          </a:t>
            </a: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AMD Ryzen 5 5600H with Radeon Graphics            3.30 </a:t>
            </a: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GHz</a:t>
            </a:r>
          </a:p>
          <a:p>
            <a:pPr marL="228600" indent="457200">
              <a:lnSpc>
                <a:spcPct val="150000"/>
              </a:lnSpc>
              <a:spcAft>
                <a:spcPts val="800"/>
              </a:spcAft>
            </a:pP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RAM </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16.00 </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GB</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HARD DISK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512 </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GB</a:t>
            </a: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MOBILE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Android</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400" kern="150" dirty="0">
              <a:solidFill>
                <a:schemeClr val="tx1"/>
              </a:solidFill>
              <a:latin typeface="Times New Roman" panose="02020603050405020304" pitchFamily="18" charset="0"/>
              <a:ea typeface="Droid Sans Fallback"/>
              <a:cs typeface="Times New Roman" panose="02020603050405020304" pitchFamily="18" charset="0"/>
            </a:endParaRPr>
          </a:p>
          <a:p>
            <a:pPr marL="0" indent="0" algn="just">
              <a:lnSpc>
                <a:spcPct val="150000"/>
              </a:lnSpc>
              <a:buNone/>
            </a:pP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SOFTWARE SPECIFICATION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kern="150" dirty="0">
              <a:solidFill>
                <a:schemeClr val="tx1"/>
              </a:solidFill>
              <a:latin typeface="Times New Roman" panose="02020603050405020304" pitchFamily="18" charset="0"/>
              <a:ea typeface="Droid Sans Fallback"/>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OPERATING SYSTEM       :          Windows 11</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SOFTWARE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vs code</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LANGUAGE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python</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EMULATOR		          :          Android</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buNone/>
            </a:pPr>
            <a:endParaRPr lang="en-IN" sz="1400" kern="150" dirty="0">
              <a:solidFill>
                <a:schemeClr val="tx1"/>
              </a:solidFill>
              <a:latin typeface="Times New Roman" panose="02020603050405020304" pitchFamily="18" charset="0"/>
              <a:ea typeface="Droid Sans Fallback"/>
              <a:cs typeface="Times New Roman" panose="02020603050405020304" pitchFamily="18" charset="0"/>
            </a:endParaRPr>
          </a:p>
          <a:p>
            <a:pPr marL="0" indent="0">
              <a:lnSpc>
                <a:spcPct val="150000"/>
              </a:lnSpc>
              <a:buNone/>
            </a:pPr>
            <a:endParaRPr lang="en-IN" sz="1400" kern="150" dirty="0">
              <a:solidFill>
                <a:schemeClr val="tx1"/>
              </a:solidFill>
              <a:effectLst/>
              <a:latin typeface="Times New Roman" panose="02020603050405020304" pitchFamily="18" charset="0"/>
              <a:ea typeface="Droid Sans Fallback"/>
              <a:cs typeface="Times New Roman" panose="02020603050405020304" pitchFamily="18" charset="0"/>
            </a:endParaRPr>
          </a:p>
          <a:p>
            <a:pPr marL="0" indent="0">
              <a:lnSpc>
                <a:spcPct val="150000"/>
              </a:lnSpc>
              <a:buNone/>
            </a:pPr>
            <a:r>
              <a:rPr lang="en-IN" sz="1400" kern="150" dirty="0">
                <a:solidFill>
                  <a:schemeClr val="tx1"/>
                </a:solidFill>
                <a:effectLst/>
                <a:latin typeface="Times New Roman" panose="02020603050405020304" pitchFamily="18" charset="0"/>
                <a:ea typeface="Droid Sans Fallback"/>
                <a:cs typeface="Times New Roman" panose="02020603050405020304" pitchFamily="18" charset="0"/>
              </a:rPr>
              <a:t> </a:t>
            </a:r>
          </a:p>
          <a:p>
            <a:pPr>
              <a:lnSpc>
                <a:spcPct val="150000"/>
              </a:lnSpc>
            </a:pPr>
            <a:endParaRPr lang="en-IN"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67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378" y="377925"/>
            <a:ext cx="8911687" cy="1280890"/>
          </a:xfrm>
        </p:spPr>
        <p:txBody>
          <a:bodyPr/>
          <a:lstStyle/>
          <a:p>
            <a:r>
              <a:rPr lang="en-US" dirty="0" smtClean="0"/>
              <a:t>FLOW DIAGRAM</a:t>
            </a:r>
            <a:endParaRPr lang="en-IN"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8954" y="1485901"/>
            <a:ext cx="4783011" cy="4519246"/>
          </a:xfrm>
        </p:spPr>
      </p:pic>
    </p:spTree>
    <p:extLst>
      <p:ext uri="{BB962C8B-B14F-4D97-AF65-F5344CB8AC3E}">
        <p14:creationId xmlns:p14="http://schemas.microsoft.com/office/powerpoint/2010/main" val="1405508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8370" y="1266092"/>
            <a:ext cx="6479931" cy="3297116"/>
          </a:xfrm>
        </p:spPr>
      </p:pic>
      <p:sp>
        <p:nvSpPr>
          <p:cNvPr id="4" name="Footer Placeholder 3"/>
          <p:cNvSpPr>
            <a:spLocks noGrp="1"/>
          </p:cNvSpPr>
          <p:nvPr>
            <p:ph type="ftr" sz="quarter" idx="11"/>
          </p:nvPr>
        </p:nvSpPr>
        <p:spPr>
          <a:xfrm>
            <a:off x="2624381" y="5143501"/>
            <a:ext cx="7619999" cy="378069"/>
          </a:xfrm>
        </p:spPr>
        <p:txBody>
          <a:bodyPr/>
          <a:lstStyle/>
          <a:p>
            <a:r>
              <a:rPr lang="en-US" dirty="0" smtClean="0"/>
              <a:t>                                                                                                    HAND GESTURE MODEL</a:t>
            </a:r>
            <a:endParaRPr lang="en-IN" dirty="0"/>
          </a:p>
        </p:txBody>
      </p:sp>
    </p:spTree>
    <p:extLst>
      <p:ext uri="{BB962C8B-B14F-4D97-AF65-F5344CB8AC3E}">
        <p14:creationId xmlns:p14="http://schemas.microsoft.com/office/powerpoint/2010/main" val="509596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5097" y="1107156"/>
            <a:ext cx="6811272" cy="3860497"/>
          </a:xfrm>
        </p:spPr>
      </p:pic>
      <p:sp>
        <p:nvSpPr>
          <p:cNvPr id="4" name="Footer Placeholder 3"/>
          <p:cNvSpPr>
            <a:spLocks noGrp="1"/>
          </p:cNvSpPr>
          <p:nvPr>
            <p:ph type="ftr" sz="quarter" idx="11"/>
          </p:nvPr>
        </p:nvSpPr>
        <p:spPr>
          <a:xfrm>
            <a:off x="2756266" y="5467593"/>
            <a:ext cx="7619999" cy="365125"/>
          </a:xfrm>
        </p:spPr>
        <p:txBody>
          <a:bodyPr/>
          <a:lstStyle/>
          <a:p>
            <a:r>
              <a:rPr lang="en-US" dirty="0" smtClean="0"/>
              <a:t>                                                                                     FACE AND EYE DETECTION</a:t>
            </a:r>
            <a:endParaRPr lang="en-IN" dirty="0"/>
          </a:p>
        </p:txBody>
      </p:sp>
    </p:spTree>
    <p:extLst>
      <p:ext uri="{BB962C8B-B14F-4D97-AF65-F5344CB8AC3E}">
        <p14:creationId xmlns:p14="http://schemas.microsoft.com/office/powerpoint/2010/main" val="380619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9915" y="1374774"/>
            <a:ext cx="7104185" cy="3636841"/>
          </a:xfrm>
        </p:spPr>
      </p:pic>
      <p:sp>
        <p:nvSpPr>
          <p:cNvPr id="4" name="Footer Placeholder 3"/>
          <p:cNvSpPr>
            <a:spLocks noGrp="1"/>
          </p:cNvSpPr>
          <p:nvPr>
            <p:ph type="ftr" sz="quarter" idx="11"/>
          </p:nvPr>
        </p:nvSpPr>
        <p:spPr>
          <a:xfrm>
            <a:off x="2554042" y="5468817"/>
            <a:ext cx="7619999" cy="298938"/>
          </a:xfrm>
        </p:spPr>
        <p:txBody>
          <a:bodyPr/>
          <a:lstStyle/>
          <a:p>
            <a:r>
              <a:rPr lang="en-US" dirty="0" smtClean="0"/>
              <a:t>                                                                                         HAND LANDMARK MODEL</a:t>
            </a:r>
            <a:endParaRPr lang="en-IN" dirty="0"/>
          </a:p>
        </p:txBody>
      </p:sp>
    </p:spTree>
    <p:extLst>
      <p:ext uri="{BB962C8B-B14F-4D97-AF65-F5344CB8AC3E}">
        <p14:creationId xmlns:p14="http://schemas.microsoft.com/office/powerpoint/2010/main" val="196798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HAND GESTURE BASED ON MEDIAPLAYER CONTROL SYSTEM DATASET</a:t>
            </a:r>
            <a:endParaRPr lang="en-IN" dirty="0"/>
          </a:p>
        </p:txBody>
      </p:sp>
      <p:sp>
        <p:nvSpPr>
          <p:cNvPr id="3" name="Content Placeholder 2"/>
          <p:cNvSpPr>
            <a:spLocks noGrp="1"/>
          </p:cNvSpPr>
          <p:nvPr>
            <p:ph idx="1"/>
          </p:nvPr>
        </p:nvSpPr>
        <p:spPr>
          <a:xfrm>
            <a:off x="2589212" y="2186354"/>
            <a:ext cx="8915400" cy="3777622"/>
          </a:xfrm>
        </p:spPr>
        <p:txBody>
          <a:bodyPr/>
          <a:lstStyle/>
          <a:p>
            <a:r>
              <a:rPr lang="en-IN" dirty="0"/>
              <a:t>A database is a structured collection of organized data that is designed to be easily accessed, managed, and updated. It serves as a centralized repository for storing and retrieving information efficiently, enabling users to store, manipulate, and query data in a systematic manner. Databases typically consist of one or more tables, each containing rows and columns representing individual records and attributes, respectively. These tables are interconnected through relationships, facilitating the retrieval of related data across multiple tables. Databases are essential components of modern software systems, supporting a wide range of applications such as e-commerce platforms, customer relationship management (CRM) systems, and financial management software. </a:t>
            </a:r>
          </a:p>
        </p:txBody>
      </p:sp>
    </p:spTree>
    <p:extLst>
      <p:ext uri="{BB962C8B-B14F-4D97-AF65-F5344CB8AC3E}">
        <p14:creationId xmlns:p14="http://schemas.microsoft.com/office/powerpoint/2010/main" val="3110248985"/>
      </p:ext>
    </p:extLst>
  </p:cSld>
  <p:clrMapOvr>
    <a:masterClrMapping/>
  </p:clrMapOvr>
</p:sld>
</file>

<file path=ppt/theme/theme1.xml><?xml version="1.0" encoding="utf-8"?>
<a:theme xmlns:a="http://schemas.openxmlformats.org/drawingml/2006/main" name="Wisp">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413</TotalTime>
  <Words>855</Words>
  <Application>Microsoft Office PowerPoint</Application>
  <PresentationFormat>Widescreen</PresentationFormat>
  <Paragraphs>72</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Algerian</vt:lpstr>
      <vt:lpstr>Arial</vt:lpstr>
      <vt:lpstr>Calibri</vt:lpstr>
      <vt:lpstr>Century Gothic</vt:lpstr>
      <vt:lpstr>Droid Sans Fallback</vt:lpstr>
      <vt:lpstr>Times New Roman</vt:lpstr>
      <vt:lpstr>Wingdings 3</vt:lpstr>
      <vt:lpstr>Wisp</vt:lpstr>
      <vt:lpstr>PowerPoint Presentation</vt:lpstr>
      <vt:lpstr>ABSTRACT</vt:lpstr>
      <vt:lpstr>OVERVIEW</vt:lpstr>
      <vt:lpstr>PowerPoint Presentation</vt:lpstr>
      <vt:lpstr>FLOW DIAGRAM</vt:lpstr>
      <vt:lpstr>PowerPoint Presentation</vt:lpstr>
      <vt:lpstr>PowerPoint Presentation</vt:lpstr>
      <vt:lpstr>PowerPoint Presentation</vt:lpstr>
      <vt:lpstr>HAND GESTURE BASED ON MEDIAPLAYER CONTROL SYSTEM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Maruthachalam .</dc:creator>
  <cp:lastModifiedBy>nagar</cp:lastModifiedBy>
  <cp:revision>36</cp:revision>
  <dcterms:created xsi:type="dcterms:W3CDTF">2022-12-21T14:05:43Z</dcterms:created>
  <dcterms:modified xsi:type="dcterms:W3CDTF">2024-04-21T18:15:12Z</dcterms:modified>
</cp:coreProperties>
</file>